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1"/>
  </p:notesMasterIdLst>
  <p:sldIdLst>
    <p:sldId id="256" r:id="rId3"/>
    <p:sldId id="262" r:id="rId4"/>
    <p:sldId id="257" r:id="rId5"/>
    <p:sldId id="273" r:id="rId6"/>
    <p:sldId id="264" r:id="rId7"/>
    <p:sldId id="265" r:id="rId8"/>
    <p:sldId id="272" r:id="rId9"/>
    <p:sldId id="277" r:id="rId10"/>
    <p:sldId id="276" r:id="rId11"/>
    <p:sldId id="278" r:id="rId12"/>
    <p:sldId id="266" r:id="rId13"/>
    <p:sldId id="279" r:id="rId14"/>
    <p:sldId id="269" r:id="rId15"/>
    <p:sldId id="270" r:id="rId16"/>
    <p:sldId id="271" r:id="rId17"/>
    <p:sldId id="274" r:id="rId18"/>
    <p:sldId id="275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歡迎使用" id="{E75E278A-FF0E-49A4-B170-79828D63BBAD}">
          <p14:sldIdLst>
            <p14:sldId id="256"/>
          </p14:sldIdLst>
        </p14:section>
        <p14:section name="設計、加深他人印象、共同合作" id="{B9B51309-D148-4332-87C2-07BE32FBCA3B}">
          <p14:sldIdLst>
            <p14:sldId id="262"/>
            <p14:sldId id="257"/>
            <p14:sldId id="273"/>
            <p14:sldId id="264"/>
            <p14:sldId id="265"/>
            <p14:sldId id="272"/>
            <p14:sldId id="277"/>
            <p14:sldId id="276"/>
            <p14:sldId id="278"/>
            <p14:sldId id="266"/>
            <p14:sldId id="279"/>
            <p14:sldId id="269"/>
            <p14:sldId id="270"/>
            <p14:sldId id="271"/>
            <p14:sldId id="274"/>
            <p14:sldId id="275"/>
            <p14:sldId id="268"/>
          </p14:sldIdLst>
        </p14:section>
        <p14:section name="深入瞭解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95" autoAdjust="0"/>
    <p:restoredTop sz="94280" autoAdjust="0"/>
  </p:normalViewPr>
  <p:slideViewPr>
    <p:cSldViewPr snapToGrid="0">
      <p:cViewPr varScale="1">
        <p:scale>
          <a:sx n="84" d="100"/>
          <a:sy n="84" d="100"/>
        </p:scale>
        <p:origin x="90" y="26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EC13577B-6902-467D-A26C-08A0DD5E4E03}" type="datetimeFigureOut">
              <a:t>2014/6/19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DF61EA0F-A667-4B49-8422-0062BC55E249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zh-TW" smtClean="0"/>
              <a:t>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TW" sz="54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TW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lang="zh-TW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lang="zh-TW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lang="zh-TW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lang="zh-TW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lang="zh-TW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TW" sz="4800">
                <a:solidFill>
                  <a:srgbClr val="D247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TW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8" name="矩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TW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TW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TW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TW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TW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按一下以編輯母片文字樣式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第二層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第三層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第四層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TW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TW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TW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TW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TW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按一下以編輯母片文字樣式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第二層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第三層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第四層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TW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TW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TW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TW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TW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按一下以編輯母片文字樣式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第二層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第三層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第四層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TW" sz="2400" b="1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TW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TW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TW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TW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TW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按一下以編輯母片文字樣式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第二層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第三層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第四層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TW" sz="36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TW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TW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TW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TW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TW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按一下以編輯母片文字樣式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第二層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第三層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第四層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TW"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TW" sz="32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TW" sz="1600"/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t>2014/6/19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lang="zh-TW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Rendering Techniques and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Applications Final Project</a:t>
            </a:r>
            <a:endParaRPr 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445466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4099056008 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資工四 陳昱全</a:t>
            </a:r>
            <a:endParaRPr lang="en-US" altLang="zh-TW" dirty="0" smtClean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4099056030 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資工四 </a:t>
            </a:r>
            <a:r>
              <a:rPr lang="zh-TW" altLang="zh-TW" dirty="0" smtClean="0"/>
              <a:t>黃</a:t>
            </a:r>
            <a:r>
              <a:rPr lang="zh-TW" altLang="zh-TW" dirty="0"/>
              <a:t>湋縜</a:t>
            </a:r>
            <a:endParaRPr 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Picture 2" descr="https://fbcdn-sphotos-e-a.akamaihd.net/hphotos-ak-xap1/t1.0-9/1546078_653379201367200_1679511510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977" y="4765019"/>
            <a:ext cx="1766404" cy="17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scontent-a-pao.xx.fbcdn.net/hphotos-prn2/t1.0-9/248614_162155587183376_6553408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290" y="4765019"/>
            <a:ext cx="1918929" cy="186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 description – </a:t>
            </a:r>
            <a:r>
              <a:rPr lang="en-US" altLang="zh-TW" sz="4800" dirty="0" smtClean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Model loading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4"/>
            <a:ext cx="9860279" cy="4895215"/>
          </a:xfrm>
        </p:spPr>
        <p:txBody>
          <a:bodyPr>
            <a:normAutofit fontScale="92500" lnSpcReduction="20000"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Export models form league of </a:t>
            </a:r>
            <a:r>
              <a:rPr lang="en-US" altLang="zh-TW" sz="2400" dirty="0" smtClean="0"/>
              <a:t>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RiotFileTranslator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v2.0b (by </a:t>
            </a:r>
            <a:r>
              <a:rPr lang="en-US" altLang="zh-TW" sz="2400" dirty="0" err="1"/>
              <a:t>ThiSpawn</a:t>
            </a:r>
            <a:r>
              <a:rPr lang="en-US" altLang="zh-TW" sz="2400" dirty="0" smtClean="0"/>
              <a:t>) (for Autodesk Maya)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Transcoding </a:t>
            </a:r>
            <a:r>
              <a:rPr lang="en-US" altLang="zh-TW" sz="2400" dirty="0" smtClean="0"/>
              <a:t>to FBX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Load FBX file by FBX </a:t>
            </a:r>
            <a:r>
              <a:rPr lang="en-US" altLang="zh-TW" sz="2400" dirty="0"/>
              <a:t>Software Development </a:t>
            </a:r>
            <a:r>
              <a:rPr lang="en-US" altLang="zh-TW" sz="2400" dirty="0" smtClean="0"/>
              <a:t>Kit</a:t>
            </a:r>
          </a:p>
          <a:p>
            <a:pPr marL="971550" lvl="1" indent="-285750"/>
            <a:r>
              <a:rPr lang="en-US" altLang="zh-TW" sz="1800" dirty="0" smtClean="0"/>
              <a:t>Advantage :</a:t>
            </a:r>
          </a:p>
          <a:p>
            <a:pPr marL="1428750" lvl="2" indent="-285750"/>
            <a:r>
              <a:rPr lang="en-US" altLang="zh-TW" sz="1600" smtClean="0"/>
              <a:t>Autodesk provides </a:t>
            </a:r>
            <a:r>
              <a:rPr lang="en-US" altLang="zh-TW" sz="1600" dirty="0" smtClean="0"/>
              <a:t>FBX SDK to access FBX file ( which has OpenGL sample code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)</a:t>
            </a:r>
          </a:p>
          <a:p>
            <a:pPr marL="971550" lvl="1" indent="-285750"/>
            <a:r>
              <a:rPr lang="en-US" altLang="zh-TW" sz="1800" dirty="0" smtClean="0"/>
              <a:t>Disadvantage:</a:t>
            </a:r>
          </a:p>
          <a:p>
            <a:pPr marL="1428750" lvl="2" indent="-285750"/>
            <a:r>
              <a:rPr lang="en-US" altLang="zh-TW" sz="1600" dirty="0" smtClean="0"/>
              <a:t>The data format doesn’t open</a:t>
            </a:r>
            <a:endParaRPr lang="zh-TW" altLang="en-US" sz="16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090" y="3110691"/>
            <a:ext cx="3436620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1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Results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687" y="1105351"/>
            <a:ext cx="9558067" cy="55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6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Picture 2" descr="http://sc.websbook.com/sc/upimg/allimg/080129/690558_155909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394447"/>
            <a:ext cx="10757647" cy="636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66" y="617380"/>
            <a:ext cx="10269683" cy="595493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833" y="604434"/>
            <a:ext cx="1469950" cy="13620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512" y="2202033"/>
            <a:ext cx="1651942" cy="139281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953" y="2266969"/>
            <a:ext cx="1162050" cy="3333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0996" y="751763"/>
            <a:ext cx="1228725" cy="36195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830996" y="1340448"/>
            <a:ext cx="2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移動角色人物視角</a:t>
            </a:r>
            <a:endParaRPr lang="zh-TW" altLang="en-US" sz="1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70144" y="2676325"/>
            <a:ext cx="148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攻擊</a:t>
            </a:r>
            <a:endParaRPr lang="zh-TW" altLang="en-US" sz="1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7845" y="3727076"/>
            <a:ext cx="1057275" cy="13335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6953" y="3719094"/>
            <a:ext cx="1209675" cy="35242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3186953" y="4069139"/>
            <a:ext cx="1482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改變視角遠近</a:t>
            </a:r>
            <a:endParaRPr lang="zh-TW" altLang="en-US" sz="1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6833" y="2251978"/>
            <a:ext cx="1181100" cy="12192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26951" y="2420879"/>
            <a:ext cx="1143000" cy="35242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4619" y="626336"/>
            <a:ext cx="723900" cy="6858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3421" y="1192546"/>
            <a:ext cx="695325" cy="71437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2937" y="1192547"/>
            <a:ext cx="676275" cy="71437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4867" y="1192546"/>
            <a:ext cx="704850" cy="70485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43016" y="816836"/>
            <a:ext cx="390525" cy="3048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8769" y="799388"/>
            <a:ext cx="304800" cy="31432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93569" y="835886"/>
            <a:ext cx="342900" cy="28575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10810" y="830927"/>
            <a:ext cx="304800" cy="285750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3392365" y="1312136"/>
            <a:ext cx="2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移動角色人物</a:t>
            </a:r>
            <a:endParaRPr lang="zh-TW" altLang="en-US" sz="1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" name="圖片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74902" y="1203332"/>
            <a:ext cx="1529827" cy="727224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12672" y="750721"/>
            <a:ext cx="800100" cy="361950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9848486" y="663506"/>
            <a:ext cx="33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en-US" sz="28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8618" y="2275841"/>
            <a:ext cx="723900" cy="68580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27420" y="2842051"/>
            <a:ext cx="695325" cy="71437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6936" y="2842052"/>
            <a:ext cx="676275" cy="71437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8866" y="2842051"/>
            <a:ext cx="704850" cy="70485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7930" y="2439451"/>
            <a:ext cx="390525" cy="3048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13683" y="2422003"/>
            <a:ext cx="304800" cy="314325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18483" y="2458501"/>
            <a:ext cx="342900" cy="28575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35724" y="2453542"/>
            <a:ext cx="304800" cy="285750"/>
          </a:xfrm>
          <a:prstGeom prst="rect">
            <a:avLst/>
          </a:prstGeom>
        </p:spPr>
      </p:pic>
      <p:sp>
        <p:nvSpPr>
          <p:cNvPr id="41" name="文字方塊 40"/>
          <p:cNvSpPr txBox="1"/>
          <p:nvPr/>
        </p:nvSpPr>
        <p:spPr>
          <a:xfrm>
            <a:off x="9821592" y="2313013"/>
            <a:ext cx="33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endParaRPr lang="zh-TW" altLang="en-US" sz="28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830996" y="2900016"/>
            <a:ext cx="2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衝刺</a:t>
            </a:r>
            <a:endParaRPr lang="zh-TW" altLang="en-US" sz="1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3" name="圖片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37845" y="5283509"/>
            <a:ext cx="695325" cy="714375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74867" y="5316910"/>
            <a:ext cx="342900" cy="276225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2589119" y="5609541"/>
            <a:ext cx="2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關閉 霧</a:t>
            </a:r>
            <a:endParaRPr lang="zh-TW" altLang="en-US" sz="1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750083" y="4038943"/>
            <a:ext cx="2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 : </a:t>
            </a:r>
            <a:r>
              <a:rPr lang="zh-TW" altLang="en-US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全螢幕</a:t>
            </a:r>
            <a:r>
              <a:rPr lang="en-US" altLang="zh-TW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750083" y="4492684"/>
            <a:ext cx="2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en-US" altLang="zh-TW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 </a:t>
            </a:r>
            <a:r>
              <a:rPr lang="zh-TW" altLang="en-US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探照燈</a:t>
            </a:r>
            <a:r>
              <a:rPr lang="en-US" altLang="zh-TW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750083" y="5009133"/>
            <a:ext cx="2357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zh-TW" altLang="en-US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1400" b="1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滑鼠鎖定</a:t>
            </a:r>
            <a:r>
              <a:rPr lang="en-US" altLang="zh-TW" sz="1400" b="1" smtClean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400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988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Results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" y="1631058"/>
            <a:ext cx="8232268" cy="48215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886" y="338238"/>
            <a:ext cx="3632227" cy="21261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885" y="2729337"/>
            <a:ext cx="3632227" cy="212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6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Results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1" y="1086927"/>
            <a:ext cx="9623128" cy="56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5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Results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24" y="1067697"/>
            <a:ext cx="9722786" cy="570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6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Results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12" y="1208868"/>
            <a:ext cx="9487158" cy="55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4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Results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318" y="1085275"/>
            <a:ext cx="9620530" cy="563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8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Reference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err="1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TinyXML</a:t>
            </a:r>
            <a:endParaRPr lang="en-US" altLang="zh-TW" sz="2400" dirty="0" smtClean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Autodesk Maya, 3DS MAX</a:t>
            </a:r>
          </a:p>
          <a:p>
            <a:r>
              <a:rPr lang="en-US" altLang="zh-TW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Autodesk FBX SDK</a:t>
            </a:r>
          </a:p>
          <a:p>
            <a:r>
              <a:rPr lang="en-US" altLang="zh-TW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League of legends</a:t>
            </a:r>
          </a:p>
          <a:p>
            <a:r>
              <a:rPr lang="en-US" altLang="zh-TW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OpenGL.org</a:t>
            </a:r>
            <a:endParaRPr lang="en-US" altLang="zh-TW" sz="24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847" y="3711732"/>
            <a:ext cx="4608208" cy="2993867"/>
          </a:xfrm>
          <a:prstGeom prst="rect">
            <a:avLst/>
          </a:prstGeom>
        </p:spPr>
      </p:pic>
      <p:pic>
        <p:nvPicPr>
          <p:cNvPr id="7170" name="Picture 2" descr="http://garyeimerman.com/wp-content/uploads/2012/09/2f133_msdn_new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893" y="5241202"/>
            <a:ext cx="2495363" cy="187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grinninglizard.com/tinyxml/tinyxm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224" y="1805298"/>
            <a:ext cx="23145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224" y="2691840"/>
            <a:ext cx="34575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9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4434" y="172528"/>
            <a:ext cx="10749367" cy="1036340"/>
          </a:xfrm>
        </p:spPr>
        <p:txBody>
          <a:bodyPr>
            <a:normAutofit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Content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4876800" cy="4842595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24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 Member contribution </a:t>
            </a:r>
          </a:p>
          <a:p>
            <a:r>
              <a:rPr lang="en-US" altLang="zh-TW" sz="24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 Goal</a:t>
            </a:r>
          </a:p>
          <a:p>
            <a:r>
              <a:rPr lang="en-US" altLang="zh-TW" sz="24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 Introduction</a:t>
            </a:r>
          </a:p>
          <a:p>
            <a:r>
              <a:rPr lang="en-US" altLang="zh-TW" sz="24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 Code description</a:t>
            </a:r>
          </a:p>
          <a:p>
            <a:r>
              <a:rPr lang="en-US" altLang="zh-TW" sz="24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 Results</a:t>
            </a:r>
          </a:p>
          <a:p>
            <a:r>
              <a:rPr lang="en-US" altLang="zh-TW" sz="24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 </a:t>
            </a:r>
            <a:r>
              <a:rPr lang="en-US" altLang="zh-TW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Feedback</a:t>
            </a:r>
          </a:p>
          <a:p>
            <a:r>
              <a:rPr lang="en-US" altLang="zh-TW" sz="24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 </a:t>
            </a:r>
            <a:r>
              <a:rPr lang="en-US" altLang="zh-TW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Reference</a:t>
            </a:r>
            <a:endParaRPr lang="zh-TW" altLang="zh-TW" sz="24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zh-TW" sz="24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Picture 4" descr="https://scontent-a-pao.xx.fbcdn.net/hphotos-prn2/t1.0-9/248614_162155587183376_6553408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290" y="4765019"/>
            <a:ext cx="1918929" cy="186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fbcdn-sphotos-e-a.akamaihd.net/hphotos-ak-xap1/t1.0-9/1546078_653379201367200_1679511510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977" y="4765019"/>
            <a:ext cx="1766404" cy="17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73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Member contribution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1003280" cy="4433752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陳昱全 </a:t>
            </a:r>
            <a:r>
              <a:rPr lang="en-US" altLang="zh-TW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Program structure design and implement, </a:t>
            </a:r>
            <a:r>
              <a:rPr lang="en-US" altLang="zh-TW" sz="24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Socket programming , Multithread programming , </a:t>
            </a:r>
            <a:r>
              <a:rPr lang="en-US" altLang="zh-TW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Characters design, Sound programming, XML file handling … 100%</a:t>
            </a:r>
            <a:endParaRPr lang="zh-TW" altLang="en-US" sz="24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zh-TW" sz="2400" dirty="0">
                <a:solidFill>
                  <a:schemeClr val="tx1"/>
                </a:solidFill>
              </a:rPr>
              <a:t>黃湋</a:t>
            </a:r>
            <a:r>
              <a:rPr lang="zh-TW" altLang="zh-TW" sz="2400" dirty="0" smtClean="0">
                <a:solidFill>
                  <a:schemeClr val="tx1"/>
                </a:solidFill>
              </a:rPr>
              <a:t>縜</a:t>
            </a:r>
            <a:r>
              <a:rPr lang="zh-TW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 smtClean="0">
                <a:solidFill>
                  <a:schemeClr val="tx1"/>
                </a:solidFill>
              </a:rPr>
              <a:t>:</a:t>
            </a:r>
            <a:r>
              <a:rPr lang="zh-TW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Program structure design and implement</a:t>
            </a:r>
            <a:r>
              <a:rPr lang="en-US" altLang="zh-TW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 </a:t>
            </a:r>
            <a:r>
              <a:rPr lang="en-US" altLang="zh-TW" sz="24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Characters design, </a:t>
            </a:r>
            <a:r>
              <a:rPr lang="en-US" altLang="zh-TW" sz="24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Scene design, Multithread programming, FBX Loader implement, Program User interface design … 100%</a:t>
            </a:r>
            <a:endParaRPr lang="zh-TW" sz="3600" dirty="0" smtClean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zh-TW" sz="36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Picture 4" descr="https://scontent-a-pao.xx.fbcdn.net/hphotos-prn2/t1.0-9/248614_162155587183376_6553408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878" y="4882681"/>
            <a:ext cx="1918929" cy="186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fbcdn-sphotos-e-a.akamaihd.net/hphotos-ak-xap1/t1.0-9/1546078_653379201367200_1679511510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906" y="4882681"/>
            <a:ext cx="1766404" cy="17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Goal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3398" y="1208868"/>
            <a:ext cx="8287871" cy="5522889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1.</a:t>
            </a:r>
            <a:r>
              <a:rPr lang="zh-TW" altLang="en-US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必須寫出隊友看的懂的程式</a:t>
            </a:r>
            <a:r>
              <a:rPr lang="zh-TW" altLang="az-Cyrl-AZ" sz="2800" dirty="0">
                <a:solidFill>
                  <a:schemeClr val="tx1"/>
                </a:solidFill>
              </a:rPr>
              <a:t>（*ﾟ</a:t>
            </a:r>
            <a:r>
              <a:rPr lang="az-Cyrl-AZ" altLang="zh-TW" sz="2800" dirty="0">
                <a:solidFill>
                  <a:schemeClr val="tx1"/>
                </a:solidFill>
              </a:rPr>
              <a:t>Д</a:t>
            </a:r>
            <a:r>
              <a:rPr lang="zh-TW" altLang="az-Cyrl-AZ" sz="2800" dirty="0">
                <a:solidFill>
                  <a:schemeClr val="tx1"/>
                </a:solidFill>
              </a:rPr>
              <a:t>ﾟ）</a:t>
            </a:r>
            <a:endParaRPr lang="en-US" altLang="zh-TW" sz="28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2.</a:t>
            </a:r>
            <a:r>
              <a:rPr lang="zh-TW" altLang="en-US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連線版互砍還沒有人寫過，嘗試實作</a:t>
            </a:r>
            <a:endParaRPr lang="en-US" altLang="zh-TW" sz="2800" dirty="0" smtClean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3.Obj</a:t>
            </a:r>
            <a:r>
              <a:rPr lang="zh-TW" altLang="en-US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沒有動畫，嘗試使用</a:t>
            </a:r>
            <a:r>
              <a:rPr lang="en-US" altLang="zh-TW" sz="2800" dirty="0" err="1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Fbx</a:t>
            </a:r>
            <a:endParaRPr lang="en-US" altLang="zh-TW" sz="2800" dirty="0" smtClean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sz="28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4.DisplayList  instead of  CPU </a:t>
            </a:r>
            <a:r>
              <a:rPr lang="en-US" altLang="zh-TW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calculating</a:t>
            </a:r>
          </a:p>
          <a:p>
            <a:r>
              <a:rPr lang="en-US" altLang="zh-TW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5.Autodesk</a:t>
            </a:r>
            <a:r>
              <a:rPr lang="zh-TW" altLang="en-US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Maya</a:t>
            </a:r>
            <a:r>
              <a:rPr lang="zh-TW" altLang="en-US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and Autodesk 3DS MAX</a:t>
            </a:r>
            <a:endParaRPr lang="zh-TW" altLang="en-US" sz="28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6. XML</a:t>
            </a:r>
            <a:endParaRPr lang="zh-TW" sz="28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050" name="Picture 2" descr="http://4.bp.blogspot.com/-5dDJSAPANOI/UVHaUJP8OiI/AAAAAAAAmQY/oyhRc--a8k4/s1600/Autodesk+Maya+2014+New+Features.jpgsig=AFQjCNEQPgFOhU9HmPvMM1VeQ8v_qOONXA&amp;ust=136444042724176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824" y="4849310"/>
            <a:ext cx="3585612" cy="188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s.uccs.edu/~cs522/pp/f99pp-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91" y="1435217"/>
            <a:ext cx="5002161" cy="30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log.apigee.com/sites/blog/files/xml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811" y="5729043"/>
            <a:ext cx="2048438" cy="122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2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Introduction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連線版對戰遊戲，雙方可選角色進行對戰，直到其中一方生命值歸零即結束遊戲</a:t>
            </a:r>
            <a:r>
              <a:rPr lang="en-US" altLang="zh-TW" sz="3200" dirty="0" smtClean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!!</a:t>
            </a:r>
            <a:endParaRPr lang="zh-TW" sz="32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Picture 4" descr="https://scontent-a-pao.xx.fbcdn.net/hphotos-prn2/t1.0-9/248614_162155587183376_6553408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290" y="4765019"/>
            <a:ext cx="1918929" cy="186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054" y="4765019"/>
            <a:ext cx="1889916" cy="186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 description – Socket programming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流程圖: 結束點 3"/>
          <p:cNvSpPr/>
          <p:nvPr/>
        </p:nvSpPr>
        <p:spPr>
          <a:xfrm>
            <a:off x="2972230" y="1071387"/>
            <a:ext cx="1145278" cy="538013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81583" y="1155727"/>
            <a:ext cx="82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Start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11785" y="1365493"/>
            <a:ext cx="1955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</a:rPr>
              <a:t>Server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040991" y="1328168"/>
            <a:ext cx="1681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chemeClr val="accent5"/>
                </a:solidFill>
              </a:rPr>
              <a:t>Client</a:t>
            </a:r>
            <a:endParaRPr lang="zh-TW" altLang="en-US" sz="3600" dirty="0">
              <a:solidFill>
                <a:schemeClr val="accent5"/>
              </a:solidFill>
            </a:endParaRPr>
          </a:p>
        </p:txBody>
      </p:sp>
      <p:sp>
        <p:nvSpPr>
          <p:cNvPr id="9" name="流程圖: 結束點 8"/>
          <p:cNvSpPr/>
          <p:nvPr/>
        </p:nvSpPr>
        <p:spPr>
          <a:xfrm>
            <a:off x="6450275" y="1071387"/>
            <a:ext cx="1145278" cy="538013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96538" y="1155727"/>
            <a:ext cx="82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Start</a:t>
            </a:r>
            <a:endParaRPr lang="zh-TW" altLang="en-US" dirty="0"/>
          </a:p>
        </p:txBody>
      </p:sp>
      <p:sp>
        <p:nvSpPr>
          <p:cNvPr id="25" name="流程圖: 程序 24"/>
          <p:cNvSpPr/>
          <p:nvPr/>
        </p:nvSpPr>
        <p:spPr>
          <a:xfrm>
            <a:off x="2652035" y="1942306"/>
            <a:ext cx="1919965" cy="49170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2652035" y="2003492"/>
            <a:ext cx="228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SelectCharacter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29" name="流程圖: 程序 28"/>
          <p:cNvSpPr/>
          <p:nvPr/>
        </p:nvSpPr>
        <p:spPr>
          <a:xfrm>
            <a:off x="6149909" y="1918292"/>
            <a:ext cx="1919965" cy="49170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6149909" y="1967706"/>
            <a:ext cx="228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SelectCharacter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4" idx="2"/>
            <a:endCxn id="25" idx="0"/>
          </p:cNvCxnSpPr>
          <p:nvPr/>
        </p:nvCxnSpPr>
        <p:spPr>
          <a:xfrm>
            <a:off x="3544869" y="1609400"/>
            <a:ext cx="67149" cy="3329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9" idx="2"/>
          </p:cNvCxnSpPr>
          <p:nvPr/>
        </p:nvCxnSpPr>
        <p:spPr>
          <a:xfrm flipH="1">
            <a:off x="6978770" y="1609400"/>
            <a:ext cx="44144" cy="3088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流程圖: 程序 34"/>
          <p:cNvSpPr/>
          <p:nvPr/>
        </p:nvSpPr>
        <p:spPr>
          <a:xfrm>
            <a:off x="2173127" y="2652717"/>
            <a:ext cx="3331202" cy="54187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流程圖: 程序 35"/>
          <p:cNvSpPr/>
          <p:nvPr/>
        </p:nvSpPr>
        <p:spPr>
          <a:xfrm>
            <a:off x="6045163" y="2652716"/>
            <a:ext cx="3089871" cy="54115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單箭頭接點 37"/>
          <p:cNvCxnSpPr>
            <a:stCxn id="25" idx="2"/>
            <a:endCxn id="35" idx="0"/>
          </p:cNvCxnSpPr>
          <p:nvPr/>
        </p:nvCxnSpPr>
        <p:spPr>
          <a:xfrm>
            <a:off x="3612018" y="2434011"/>
            <a:ext cx="226710" cy="2187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29" idx="2"/>
          </p:cNvCxnSpPr>
          <p:nvPr/>
        </p:nvCxnSpPr>
        <p:spPr>
          <a:xfrm flipH="1">
            <a:off x="7109890" y="2409997"/>
            <a:ext cx="2" cy="298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2135407" y="2614824"/>
            <a:ext cx="324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LoadingServerModelThread</a:t>
            </a:r>
            <a:r>
              <a:rPr lang="en-US" altLang="zh-TW" dirty="0" smtClean="0">
                <a:solidFill>
                  <a:srgbClr val="FF0000"/>
                </a:solidFill>
              </a:rPr>
              <a:t>()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983980" y="2610649"/>
            <a:ext cx="315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accent5"/>
                </a:solidFill>
              </a:rPr>
              <a:t>LoadingClientModelThread</a:t>
            </a:r>
            <a:r>
              <a:rPr lang="en-US" altLang="zh-TW" dirty="0" smtClean="0">
                <a:solidFill>
                  <a:schemeClr val="accent5"/>
                </a:solidFill>
              </a:rPr>
              <a:t>()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68" name="流程圖: 程序 67"/>
          <p:cNvSpPr/>
          <p:nvPr/>
        </p:nvSpPr>
        <p:spPr>
          <a:xfrm>
            <a:off x="2863013" y="3450852"/>
            <a:ext cx="1395985" cy="49170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/>
          <p:cNvCxnSpPr/>
          <p:nvPr/>
        </p:nvCxnSpPr>
        <p:spPr>
          <a:xfrm>
            <a:off x="3612017" y="3144421"/>
            <a:ext cx="0" cy="32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2965035" y="3519708"/>
            <a:ext cx="129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Connect()</a:t>
            </a:r>
            <a:endParaRPr lang="zh-TW" altLang="en-US" dirty="0"/>
          </a:p>
        </p:txBody>
      </p:sp>
      <p:sp>
        <p:nvSpPr>
          <p:cNvPr id="72" name="流程圖: 程序 71"/>
          <p:cNvSpPr/>
          <p:nvPr/>
        </p:nvSpPr>
        <p:spPr>
          <a:xfrm>
            <a:off x="6517738" y="3426837"/>
            <a:ext cx="1395985" cy="49170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文字方塊 72"/>
          <p:cNvSpPr txBox="1"/>
          <p:nvPr/>
        </p:nvSpPr>
        <p:spPr>
          <a:xfrm>
            <a:off x="6619760" y="3495693"/>
            <a:ext cx="129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Connect()</a:t>
            </a:r>
            <a:endParaRPr lang="zh-TW" altLang="en-US" dirty="0"/>
          </a:p>
        </p:txBody>
      </p:sp>
      <p:cxnSp>
        <p:nvCxnSpPr>
          <p:cNvPr id="75" name="直線單箭頭接點 74"/>
          <p:cNvCxnSpPr/>
          <p:nvPr/>
        </p:nvCxnSpPr>
        <p:spPr>
          <a:xfrm>
            <a:off x="7109890" y="3144421"/>
            <a:ext cx="0" cy="306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流程圖: 程序 75"/>
          <p:cNvSpPr/>
          <p:nvPr/>
        </p:nvSpPr>
        <p:spPr>
          <a:xfrm>
            <a:off x="2071007" y="4163421"/>
            <a:ext cx="3275069" cy="57727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流程圖: 程序 76"/>
          <p:cNvSpPr/>
          <p:nvPr/>
        </p:nvSpPr>
        <p:spPr>
          <a:xfrm>
            <a:off x="6149908" y="4183817"/>
            <a:ext cx="3373674" cy="554761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單箭頭接點 77"/>
          <p:cNvCxnSpPr/>
          <p:nvPr/>
        </p:nvCxnSpPr>
        <p:spPr>
          <a:xfrm>
            <a:off x="3634788" y="3942557"/>
            <a:ext cx="0" cy="32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7125863" y="3925102"/>
            <a:ext cx="0" cy="321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流程圖: 決策 81"/>
          <p:cNvSpPr/>
          <p:nvPr/>
        </p:nvSpPr>
        <p:spPr>
          <a:xfrm>
            <a:off x="2907838" y="4993605"/>
            <a:ext cx="1395985" cy="851652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流程圖: 決策 82"/>
          <p:cNvSpPr/>
          <p:nvPr/>
        </p:nvSpPr>
        <p:spPr>
          <a:xfrm>
            <a:off x="6598423" y="4967477"/>
            <a:ext cx="1395985" cy="873554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文字方塊 83"/>
          <p:cNvSpPr txBox="1"/>
          <p:nvPr/>
        </p:nvSpPr>
        <p:spPr>
          <a:xfrm>
            <a:off x="3238054" y="5229987"/>
            <a:ext cx="79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Wait()</a:t>
            </a:r>
            <a:endParaRPr lang="zh-TW" altLang="en-US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958168" y="5212356"/>
            <a:ext cx="793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Wait()</a:t>
            </a:r>
            <a:endParaRPr lang="zh-TW" altLang="en-US" dirty="0"/>
          </a:p>
        </p:txBody>
      </p:sp>
      <p:cxnSp>
        <p:nvCxnSpPr>
          <p:cNvPr id="88" name="直線單箭頭接點 87"/>
          <p:cNvCxnSpPr/>
          <p:nvPr/>
        </p:nvCxnSpPr>
        <p:spPr>
          <a:xfrm>
            <a:off x="7291046" y="4738578"/>
            <a:ext cx="19031" cy="2579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76" idx="2"/>
          </p:cNvCxnSpPr>
          <p:nvPr/>
        </p:nvCxnSpPr>
        <p:spPr>
          <a:xfrm flipH="1">
            <a:off x="3634788" y="4740693"/>
            <a:ext cx="73754" cy="2856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流程圖: 程序 92"/>
          <p:cNvSpPr/>
          <p:nvPr/>
        </p:nvSpPr>
        <p:spPr>
          <a:xfrm>
            <a:off x="2652035" y="6207144"/>
            <a:ext cx="2208481" cy="49170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流程圖: 程序 93"/>
          <p:cNvSpPr/>
          <p:nvPr/>
        </p:nvSpPr>
        <p:spPr>
          <a:xfrm>
            <a:off x="6269674" y="6227287"/>
            <a:ext cx="2208481" cy="49170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文字方塊 94"/>
          <p:cNvSpPr txBox="1"/>
          <p:nvPr/>
        </p:nvSpPr>
        <p:spPr>
          <a:xfrm>
            <a:off x="2996658" y="6268330"/>
            <a:ext cx="143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EnterGame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96" name="文字方塊 95"/>
          <p:cNvSpPr txBox="1"/>
          <p:nvPr/>
        </p:nvSpPr>
        <p:spPr>
          <a:xfrm>
            <a:off x="6696538" y="6291285"/>
            <a:ext cx="143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EnterGame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cxnSp>
        <p:nvCxnSpPr>
          <p:cNvPr id="97" name="直線單箭頭接點 96"/>
          <p:cNvCxnSpPr/>
          <p:nvPr/>
        </p:nvCxnSpPr>
        <p:spPr>
          <a:xfrm flipH="1">
            <a:off x="3634787" y="5848526"/>
            <a:ext cx="5952" cy="35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/>
          <p:nvPr/>
        </p:nvCxnSpPr>
        <p:spPr>
          <a:xfrm flipH="1">
            <a:off x="7310077" y="5848526"/>
            <a:ext cx="5952" cy="35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3734937" y="5732700"/>
            <a:ext cx="142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true</a:t>
            </a:r>
            <a:endParaRPr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7411267" y="5786037"/>
            <a:ext cx="142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true</a:t>
            </a:r>
            <a:endParaRPr lang="zh-TW" altLang="en-US" dirty="0"/>
          </a:p>
        </p:txBody>
      </p:sp>
      <p:cxnSp>
        <p:nvCxnSpPr>
          <p:cNvPr id="127" name="弧形接點 126"/>
          <p:cNvCxnSpPr/>
          <p:nvPr/>
        </p:nvCxnSpPr>
        <p:spPr>
          <a:xfrm rot="10800000">
            <a:off x="2665067" y="5229988"/>
            <a:ext cx="421123" cy="410197"/>
          </a:xfrm>
          <a:prstGeom prst="curvedConnector3">
            <a:avLst>
              <a:gd name="adj1" fmla="val 26926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字方塊 138"/>
          <p:cNvSpPr txBox="1"/>
          <p:nvPr/>
        </p:nvSpPr>
        <p:spPr>
          <a:xfrm>
            <a:off x="1290475" y="5212356"/>
            <a:ext cx="83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false</a:t>
            </a:r>
            <a:endParaRPr lang="zh-TW" altLang="en-US" dirty="0"/>
          </a:p>
        </p:txBody>
      </p:sp>
      <p:cxnSp>
        <p:nvCxnSpPr>
          <p:cNvPr id="141" name="弧形接點 140"/>
          <p:cNvCxnSpPr/>
          <p:nvPr/>
        </p:nvCxnSpPr>
        <p:spPr>
          <a:xfrm flipV="1">
            <a:off x="7794985" y="5118856"/>
            <a:ext cx="632792" cy="512373"/>
          </a:xfrm>
          <a:prstGeom prst="curvedConnector3">
            <a:avLst>
              <a:gd name="adj1" fmla="val 22708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字方塊 142"/>
          <p:cNvSpPr txBox="1"/>
          <p:nvPr/>
        </p:nvSpPr>
        <p:spPr>
          <a:xfrm>
            <a:off x="9242520" y="519037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false</a:t>
            </a:r>
            <a:endParaRPr lang="zh-TW" altLang="en-US" dirty="0"/>
          </a:p>
        </p:txBody>
      </p:sp>
      <p:cxnSp>
        <p:nvCxnSpPr>
          <p:cNvPr id="145" name="直線單箭頭接點 144"/>
          <p:cNvCxnSpPr/>
          <p:nvPr/>
        </p:nvCxnSpPr>
        <p:spPr>
          <a:xfrm>
            <a:off x="4447631" y="3585882"/>
            <a:ext cx="18220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流程圖: 資料 145"/>
          <p:cNvSpPr/>
          <p:nvPr/>
        </p:nvSpPr>
        <p:spPr>
          <a:xfrm>
            <a:off x="5026985" y="3365019"/>
            <a:ext cx="616569" cy="630679"/>
          </a:xfrm>
          <a:prstGeom prst="flowChartInputOutpu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8" name="直線單箭頭接點 147"/>
          <p:cNvCxnSpPr/>
          <p:nvPr/>
        </p:nvCxnSpPr>
        <p:spPr>
          <a:xfrm flipH="1">
            <a:off x="4447631" y="3788595"/>
            <a:ext cx="17626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5028859" y="3488023"/>
            <a:ext cx="95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data</a:t>
            </a:r>
            <a:endParaRPr lang="zh-TW" altLang="en-US" dirty="0"/>
          </a:p>
        </p:txBody>
      </p:sp>
      <p:cxnSp>
        <p:nvCxnSpPr>
          <p:cNvPr id="150" name="直線單箭頭接點 149"/>
          <p:cNvCxnSpPr/>
          <p:nvPr/>
        </p:nvCxnSpPr>
        <p:spPr>
          <a:xfrm>
            <a:off x="4566191" y="5316452"/>
            <a:ext cx="18220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流程圖: 資料 150"/>
          <p:cNvSpPr/>
          <p:nvPr/>
        </p:nvSpPr>
        <p:spPr>
          <a:xfrm>
            <a:off x="5145545" y="5095589"/>
            <a:ext cx="616569" cy="630679"/>
          </a:xfrm>
          <a:prstGeom prst="flowChartInputOutpu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2" name="直線單箭頭接點 151"/>
          <p:cNvCxnSpPr/>
          <p:nvPr/>
        </p:nvCxnSpPr>
        <p:spPr>
          <a:xfrm flipH="1">
            <a:off x="4566191" y="5519165"/>
            <a:ext cx="176261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>
            <a:off x="5147419" y="5218593"/>
            <a:ext cx="95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data</a:t>
            </a:r>
            <a:endParaRPr lang="zh-TW" altLang="en-US" dirty="0"/>
          </a:p>
        </p:txBody>
      </p:sp>
      <p:pic>
        <p:nvPicPr>
          <p:cNvPr id="1026" name="Picture 2" descr="https://fbcdn-sphotos-e-a.akamaihd.net/hphotos-ak-xap1/t1.0-9/1546078_653379201367200_1679511510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1" y="2186757"/>
            <a:ext cx="1766404" cy="17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-a-pao.xx.fbcdn.net/hphotos-prn2/t1.0-9/248614_162155587183376_6553408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567" y="2017821"/>
            <a:ext cx="1918929" cy="186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文字方塊 156"/>
          <p:cNvSpPr txBox="1"/>
          <p:nvPr/>
        </p:nvSpPr>
        <p:spPr>
          <a:xfrm>
            <a:off x="2110283" y="4112984"/>
            <a:ext cx="315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chemeClr val="accent5"/>
                </a:solidFill>
              </a:rPr>
              <a:t>LoadingClientModelThread</a:t>
            </a:r>
            <a:r>
              <a:rPr lang="en-US" altLang="zh-TW" dirty="0" smtClean="0">
                <a:solidFill>
                  <a:schemeClr val="accent5"/>
                </a:solidFill>
              </a:rPr>
              <a:t>()</a:t>
            </a:r>
            <a:endParaRPr lang="zh-TW" altLang="en-US" dirty="0">
              <a:solidFill>
                <a:schemeClr val="accent5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6103873" y="4138992"/>
            <a:ext cx="324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LoadingServerModelThread</a:t>
            </a:r>
            <a:r>
              <a:rPr lang="en-US" altLang="zh-TW" dirty="0" smtClean="0">
                <a:solidFill>
                  <a:srgbClr val="FF0000"/>
                </a:solidFill>
              </a:rPr>
              <a:t>()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8" name="文字方塊 157"/>
          <p:cNvSpPr txBox="1"/>
          <p:nvPr/>
        </p:nvSpPr>
        <p:spPr>
          <a:xfrm>
            <a:off x="3086190" y="2831944"/>
            <a:ext cx="129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Loading()</a:t>
            </a:r>
            <a:endParaRPr lang="zh-TW" altLang="en-US" dirty="0"/>
          </a:p>
        </p:txBody>
      </p:sp>
      <p:sp>
        <p:nvSpPr>
          <p:cNvPr id="162" name="文字方塊 161"/>
          <p:cNvSpPr txBox="1"/>
          <p:nvPr/>
        </p:nvSpPr>
        <p:spPr>
          <a:xfrm>
            <a:off x="6726168" y="2859403"/>
            <a:ext cx="129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Loading()</a:t>
            </a:r>
            <a:endParaRPr lang="zh-TW" altLang="en-US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3060795" y="4364652"/>
            <a:ext cx="129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Loading()</a:t>
            </a:r>
            <a:endParaRPr lang="zh-TW" altLang="en-US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6880320" y="4392709"/>
            <a:ext cx="129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Loading()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984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 </a:t>
            </a:r>
            <a:r>
              <a:rPr lang="en-US" altLang="zh-TW" sz="4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description – Socket programming</a:t>
            </a:r>
            <a:endParaRPr lang="zh-TW" sz="4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23002" y="1512443"/>
            <a:ext cx="1945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rgbClr val="FF0000"/>
                </a:solidFill>
              </a:rPr>
              <a:t>Server</a:t>
            </a:r>
            <a:endParaRPr lang="zh-TW" altLang="en-US" sz="3600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567375" y="1444730"/>
            <a:ext cx="1873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>
                <a:solidFill>
                  <a:schemeClr val="accent5"/>
                </a:solidFill>
              </a:rPr>
              <a:t>Client</a:t>
            </a:r>
            <a:endParaRPr lang="zh-TW" altLang="en-US" sz="3600" dirty="0">
              <a:solidFill>
                <a:schemeClr val="accent5"/>
              </a:solidFill>
            </a:endParaRPr>
          </a:p>
        </p:txBody>
      </p:sp>
      <p:sp>
        <p:nvSpPr>
          <p:cNvPr id="93" name="流程圖: 程序 92"/>
          <p:cNvSpPr/>
          <p:nvPr/>
        </p:nvSpPr>
        <p:spPr>
          <a:xfrm>
            <a:off x="2553424" y="1208868"/>
            <a:ext cx="2208481" cy="49170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4" name="流程圖: 程序 93"/>
          <p:cNvSpPr/>
          <p:nvPr/>
        </p:nvSpPr>
        <p:spPr>
          <a:xfrm>
            <a:off x="5849371" y="1208867"/>
            <a:ext cx="2208481" cy="49170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2898047" y="1270054"/>
            <a:ext cx="143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prstClr val="black"/>
                </a:solidFill>
              </a:rPr>
              <a:t>EnterGame</a:t>
            </a:r>
            <a:r>
              <a:rPr lang="en-US" altLang="zh-TW" dirty="0" smtClean="0">
                <a:solidFill>
                  <a:prstClr val="black"/>
                </a:solidFill>
              </a:rPr>
              <a:t>()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6236434" y="1270054"/>
            <a:ext cx="1434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>
                <a:solidFill>
                  <a:prstClr val="black"/>
                </a:solidFill>
              </a:rPr>
              <a:t>EnterGame</a:t>
            </a:r>
            <a:r>
              <a:rPr lang="en-US" altLang="zh-TW" dirty="0" smtClean="0">
                <a:solidFill>
                  <a:prstClr val="black"/>
                </a:solidFill>
              </a:rPr>
              <a:t>()</a:t>
            </a:r>
            <a:endParaRPr lang="zh-TW" altLang="en-US" dirty="0">
              <a:solidFill>
                <a:prstClr val="black"/>
              </a:solidFill>
            </a:endParaRPr>
          </a:p>
        </p:txBody>
      </p:sp>
      <p:cxnSp>
        <p:nvCxnSpPr>
          <p:cNvPr id="150" name="直線單箭頭接點 149"/>
          <p:cNvCxnSpPr/>
          <p:nvPr/>
        </p:nvCxnSpPr>
        <p:spPr>
          <a:xfrm>
            <a:off x="4599176" y="2805995"/>
            <a:ext cx="141642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流程圖: 資料 150"/>
          <p:cNvSpPr/>
          <p:nvPr/>
        </p:nvSpPr>
        <p:spPr>
          <a:xfrm>
            <a:off x="4987168" y="2590842"/>
            <a:ext cx="616569" cy="630679"/>
          </a:xfrm>
          <a:prstGeom prst="flowChartInputOutpu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152" name="直線單箭頭接點 151"/>
          <p:cNvCxnSpPr/>
          <p:nvPr/>
        </p:nvCxnSpPr>
        <p:spPr>
          <a:xfrm flipH="1" flipV="1">
            <a:off x="4599176" y="3016603"/>
            <a:ext cx="1340124" cy="89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字方塊 152"/>
          <p:cNvSpPr txBox="1"/>
          <p:nvPr/>
        </p:nvSpPr>
        <p:spPr>
          <a:xfrm>
            <a:off x="4989042" y="2713846"/>
            <a:ext cx="95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data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9" name="流程圖: 程序 58"/>
          <p:cNvSpPr/>
          <p:nvPr/>
        </p:nvSpPr>
        <p:spPr>
          <a:xfrm>
            <a:off x="2212685" y="2088326"/>
            <a:ext cx="2208481" cy="1591196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cxnSp>
        <p:nvCxnSpPr>
          <p:cNvPr id="6" name="直線單箭頭接點 5"/>
          <p:cNvCxnSpPr>
            <a:stCxn id="93" idx="2"/>
            <a:endCxn id="59" idx="0"/>
          </p:cNvCxnSpPr>
          <p:nvPr/>
        </p:nvCxnSpPr>
        <p:spPr>
          <a:xfrm flipH="1">
            <a:off x="3316926" y="1700573"/>
            <a:ext cx="340739" cy="3877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561778" y="2221510"/>
            <a:ext cx="16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SendThread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420470" y="2573570"/>
            <a:ext cx="264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ReceiveThread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821909" y="2927018"/>
            <a:ext cx="114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Draw()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3052893" y="3279173"/>
            <a:ext cx="91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. . . </a:t>
            </a:r>
            <a:endParaRPr lang="zh-TW" altLang="en-US" dirty="0"/>
          </a:p>
        </p:txBody>
      </p:sp>
      <p:sp>
        <p:nvSpPr>
          <p:cNvPr id="69" name="流程圖: 程序 68"/>
          <p:cNvSpPr/>
          <p:nvPr/>
        </p:nvSpPr>
        <p:spPr>
          <a:xfrm>
            <a:off x="6208042" y="2073329"/>
            <a:ext cx="2208481" cy="1591196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593324" y="2221510"/>
            <a:ext cx="16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SendThread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505801" y="2573570"/>
            <a:ext cx="264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ReceiveThread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844491" y="2927018"/>
            <a:ext cx="1142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Draw()</a:t>
            </a:r>
            <a:endParaRPr lang="zh-TW" altLang="en-US" dirty="0"/>
          </a:p>
        </p:txBody>
      </p:sp>
      <p:sp>
        <p:nvSpPr>
          <p:cNvPr id="90" name="文字方塊 89"/>
          <p:cNvSpPr txBox="1"/>
          <p:nvPr/>
        </p:nvSpPr>
        <p:spPr>
          <a:xfrm>
            <a:off x="7030651" y="3279173"/>
            <a:ext cx="91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. . . </a:t>
            </a:r>
            <a:endParaRPr lang="zh-TW" altLang="en-US" dirty="0"/>
          </a:p>
        </p:txBody>
      </p:sp>
      <p:cxnSp>
        <p:nvCxnSpPr>
          <p:cNvPr id="91" name="直線單箭頭接點 90"/>
          <p:cNvCxnSpPr/>
          <p:nvPr/>
        </p:nvCxnSpPr>
        <p:spPr>
          <a:xfrm>
            <a:off x="6938748" y="1700573"/>
            <a:ext cx="0" cy="428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流程圖: 結束點 91"/>
          <p:cNvSpPr/>
          <p:nvPr/>
        </p:nvSpPr>
        <p:spPr>
          <a:xfrm>
            <a:off x="2605004" y="4200204"/>
            <a:ext cx="1145278" cy="538013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流程圖: 結束點 97"/>
          <p:cNvSpPr/>
          <p:nvPr/>
        </p:nvSpPr>
        <p:spPr>
          <a:xfrm>
            <a:off x="6797326" y="4164766"/>
            <a:ext cx="1145278" cy="538013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2804905" y="4305012"/>
            <a:ext cx="122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Exit()</a:t>
            </a:r>
            <a:endParaRPr lang="zh-TW" altLang="en-US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7004922" y="4249106"/>
            <a:ext cx="122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Exit()</a:t>
            </a:r>
            <a:endParaRPr lang="zh-TW" altLang="en-US" dirty="0"/>
          </a:p>
        </p:txBody>
      </p:sp>
      <p:cxnSp>
        <p:nvCxnSpPr>
          <p:cNvPr id="33" name="直線單箭頭接點 32"/>
          <p:cNvCxnSpPr>
            <a:endCxn id="92" idx="0"/>
          </p:cNvCxnSpPr>
          <p:nvPr/>
        </p:nvCxnSpPr>
        <p:spPr>
          <a:xfrm>
            <a:off x="3164541" y="3679522"/>
            <a:ext cx="13102" cy="5206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/>
          <p:nvPr/>
        </p:nvCxnSpPr>
        <p:spPr>
          <a:xfrm>
            <a:off x="7416940" y="3667498"/>
            <a:ext cx="13102" cy="5206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https://scontent-a-pao.xx.fbcdn.net/hphotos-prn2/t1.0-9/248614_162155587183376_6553408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956" y="2221510"/>
            <a:ext cx="1918929" cy="186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https://fbcdn-sphotos-e-a.akamaihd.net/hphotos-ak-xap1/t1.0-9/1546078_653379201367200_1679511510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2" y="2398362"/>
            <a:ext cx="1766404" cy="17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05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4434" y="0"/>
            <a:ext cx="11191326" cy="1208868"/>
          </a:xfrm>
        </p:spPr>
        <p:txBody>
          <a:bodyPr>
            <a:normAutofit/>
          </a:bodyPr>
          <a:lstStyle/>
          <a:p>
            <a:r>
              <a:rPr lang="en-US" altLang="zh-TW" sz="4800" dirty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 </a:t>
            </a:r>
            <a:r>
              <a:rPr lang="en-US" altLang="zh-TW" sz="4800" dirty="0" smtClean="0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description – Collision 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5"/>
            <a:ext cx="10226039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Using image file to implement collision detection</a:t>
            </a:r>
          </a:p>
          <a:p>
            <a:pPr marL="971550" lvl="1" indent="-285750"/>
            <a:r>
              <a:rPr lang="en-US" altLang="zh-TW" sz="2200" dirty="0" smtClean="0"/>
              <a:t>Advantage</a:t>
            </a:r>
          </a:p>
          <a:p>
            <a:pPr marL="1428750" lvl="2" indent="-285750"/>
            <a:r>
              <a:rPr lang="en-US" altLang="zh-TW" sz="2000" dirty="0" smtClean="0"/>
              <a:t>Easy to generate scene and collision data</a:t>
            </a:r>
          </a:p>
          <a:p>
            <a:pPr marL="1428750" lvl="2" indent="-285750"/>
            <a:r>
              <a:rPr lang="en-US" altLang="zh-TW" sz="2000" dirty="0" smtClean="0"/>
              <a:t>Low time complexity</a:t>
            </a:r>
          </a:p>
          <a:p>
            <a:pPr marL="1428750" lvl="2" indent="-285750"/>
            <a:r>
              <a:rPr lang="en-US" altLang="zh-TW" sz="2000" dirty="0" smtClean="0"/>
              <a:t>Extension : become a height map</a:t>
            </a:r>
          </a:p>
          <a:p>
            <a:pPr marL="971550" lvl="1" indent="-285750"/>
            <a:endParaRPr lang="en-US" altLang="zh-TW" sz="22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670" y="1950471"/>
            <a:ext cx="2023109" cy="205082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70" y="4126140"/>
            <a:ext cx="4082490" cy="24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2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Code </a:t>
            </a:r>
            <a:r>
              <a:rPr lang="en-US" altLang="zh-TW" sz="4800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description – Loading thread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OpenGL multithreading</a:t>
            </a:r>
          </a:p>
          <a:p>
            <a:pPr marL="971550" lvl="1" indent="-285750"/>
            <a:r>
              <a:rPr lang="en-US" altLang="zh-TW" sz="1800" dirty="0" smtClean="0"/>
              <a:t>Windows program : Device context</a:t>
            </a:r>
          </a:p>
          <a:p>
            <a:pPr marL="971550" lvl="1" indent="-285750"/>
            <a:r>
              <a:rPr lang="en-US" altLang="zh-TW" sz="1800" dirty="0" smtClean="0"/>
              <a:t>OpenGL program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: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Rendering context</a:t>
            </a:r>
            <a:endParaRPr lang="en-US" altLang="zh-TW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99" y="2492885"/>
            <a:ext cx="1734251" cy="3811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99" y="2874039"/>
            <a:ext cx="2649021" cy="102911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34" y="5880964"/>
            <a:ext cx="9509794" cy="4002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24414" y="2257282"/>
            <a:ext cx="3322506" cy="1854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1249551" y="5667096"/>
            <a:ext cx="9738360" cy="914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245959" y="1794095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Thread 1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249551" y="4893231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Thread 2</a:t>
            </a:r>
            <a:endParaRPr lang="zh-TW" altLang="en-US" dirty="0"/>
          </a:p>
        </p:txBody>
      </p:sp>
      <p:pic>
        <p:nvPicPr>
          <p:cNvPr id="11" name="Picture 4" descr="https://scontent-a-pao.xx.fbcdn.net/hphotos-prn2/t1.0-9/248614_162155587183376_6553408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823" y="4069683"/>
            <a:ext cx="1494957" cy="145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fbcdn-sphotos-e-a.akamaihd.net/hphotos-ak-xap1/t1.0-9/1546078_653379201367200_1679511510_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486" y="1794095"/>
            <a:ext cx="1453315" cy="145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05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歡迎使用 PowerPoint</Template>
  <TotalTime>0</TotalTime>
  <Words>406</Words>
  <Application>Microsoft Office PowerPoint</Application>
  <PresentationFormat>寬螢幕</PresentationFormat>
  <Paragraphs>111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Microsoft JhengHei UI</vt:lpstr>
      <vt:lpstr>新細明體</vt:lpstr>
      <vt:lpstr>微軟正黑體</vt:lpstr>
      <vt:lpstr>Arial</vt:lpstr>
      <vt:lpstr>Calibri</vt:lpstr>
      <vt:lpstr>Segoe UI</vt:lpstr>
      <vt:lpstr>Segoe UI Light</vt:lpstr>
      <vt:lpstr>WelcomeDoc</vt:lpstr>
      <vt:lpstr>Rendering Techniques and Applications Final Project</vt:lpstr>
      <vt:lpstr>Content</vt:lpstr>
      <vt:lpstr>Member contribution</vt:lpstr>
      <vt:lpstr>Goal</vt:lpstr>
      <vt:lpstr>Introduction</vt:lpstr>
      <vt:lpstr>Code description – Socket programming</vt:lpstr>
      <vt:lpstr>Code description – Socket programming</vt:lpstr>
      <vt:lpstr>Code description – Collision detection</vt:lpstr>
      <vt:lpstr>Code description – Loading thread</vt:lpstr>
      <vt:lpstr>Code description – Model loading</vt:lpstr>
      <vt:lpstr>Results</vt:lpstr>
      <vt:lpstr>PowerPoint 簡報</vt:lpstr>
      <vt:lpstr>Results</vt:lpstr>
      <vt:lpstr>Results</vt:lpstr>
      <vt:lpstr>Results</vt:lpstr>
      <vt:lpstr>Results</vt:lpstr>
      <vt:lpstr>Results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2014-06-18T12:12:30Z</dcterms:created>
  <dcterms:modified xsi:type="dcterms:W3CDTF">2014-06-19T08:48:57Z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